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sldIdLst>
    <p:sldId id="2147480007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40" d="100"/>
          <a:sy n="40" d="100"/>
        </p:scale>
        <p:origin x="10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844106-C136-4F75-83EC-7736409E3156}" type="datetimeFigureOut">
              <a:rPr lang="en-US" smtClean="0"/>
              <a:t>5/16/2024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72753F-3D99-447E-8AD5-3EE29E00A3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2710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65">
          <a:extLst>
            <a:ext uri="{FF2B5EF4-FFF2-40B4-BE49-F238E27FC236}">
              <a16:creationId xmlns:a16="http://schemas.microsoft.com/office/drawing/2014/main" id="{6EA7F95B-B31B-530B-32D2-201B6738CB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6" name="Google Shape;5366;p3:notes">
            <a:extLst>
              <a:ext uri="{FF2B5EF4-FFF2-40B4-BE49-F238E27FC236}">
                <a16:creationId xmlns:a16="http://schemas.microsoft.com/office/drawing/2014/main" id="{0A557384-CBA8-7E66-F6AF-6C7E74DF39D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367" name="Google Shape;5367;p3:notes">
            <a:extLst>
              <a:ext uri="{FF2B5EF4-FFF2-40B4-BE49-F238E27FC236}">
                <a16:creationId xmlns:a16="http://schemas.microsoft.com/office/drawing/2014/main" id="{F47D4050-6668-0BD1-8265-BBD661CFC38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>
              <a:latin typeface="Lato"/>
              <a:ea typeface="Lato"/>
              <a:cs typeface="Lato"/>
              <a:sym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13026444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E41493-BFCE-665A-1A27-4DDC7B08FD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BA13AF-7A0E-429F-30AF-1AB80E74D5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31F859-5254-0FC8-AA2C-4308A3AA31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DDFD2-E4B8-4E50-930C-391E5620EC9A}" type="datetimeFigureOut">
              <a:rPr lang="en-US" smtClean="0"/>
              <a:t>5/16/2024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801B47-864F-F5C0-CDEA-A9009EBCFB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13B5CA-8051-9228-FB7A-3DB430DC6E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1C606-B9A9-48B4-AF7F-FE4DE61BA3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6358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ED18F4-8E7C-7CBA-65B3-CFE6312B66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7116A7-7212-FEA0-30A1-260B42F1EA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EB2C92-C0A7-F0CF-C921-81CCA35A92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DDFD2-E4B8-4E50-930C-391E5620EC9A}" type="datetimeFigureOut">
              <a:rPr lang="en-US" smtClean="0"/>
              <a:t>5/16/2024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05BE00-88A3-1749-DCE6-DD8897CB73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49DDAE-1E63-A035-31B5-76EFAAA1B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1C606-B9A9-48B4-AF7F-FE4DE61BA3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76725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A7B967-7D9E-40C1-1787-29EF3B71AD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A1CC56-F55A-AC25-4C9E-2710256B94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7E45D2-AE20-F049-7FBB-8785560731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DDFD2-E4B8-4E50-930C-391E5620EC9A}" type="datetimeFigureOut">
              <a:rPr lang="en-US" smtClean="0"/>
              <a:t>5/16/2024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D153EE-2507-1F31-22AD-E1E958FAFD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DDC975-6B8C-71B4-FD10-0CBDB813B5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1C606-B9A9-48B4-AF7F-FE4DE61BA3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7698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F2A30D-B1CF-4B74-2545-50581937AF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F56C0E-07C1-EC18-2FDC-85AE0D67EA0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5B7B6C-3076-B245-1575-95A0FE0445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709291-D2D7-D333-D14B-99D091A93C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DDFD2-E4B8-4E50-930C-391E5620EC9A}" type="datetimeFigureOut">
              <a:rPr lang="en-US" smtClean="0"/>
              <a:t>5/16/2024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55A728-92C3-9D26-87B5-0E489EA3E6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F2AFAA-848A-D924-AF21-BC1AC56BDE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1C606-B9A9-48B4-AF7F-FE4DE61BA3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04006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4C372A-844B-EEE2-199B-B47CBC1B7D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1317B6-0077-47AE-BC5A-B0D8B78F00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57CF5A-B91B-9327-AB9C-5DE728A8BA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FD89916-8198-4BD2-4FEE-28CEB847E6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24061D2-8D4C-43CA-BAC8-5FCE05F21BA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301415B-AEBD-E246-B71A-F0DD6A461C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DDFD2-E4B8-4E50-930C-391E5620EC9A}" type="datetimeFigureOut">
              <a:rPr lang="en-US" smtClean="0"/>
              <a:t>5/16/2024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B610AAD-9524-5364-63D8-961C684EE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78BCC28-E217-26E0-9DAA-98B2163E1C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1C606-B9A9-48B4-AF7F-FE4DE61BA3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0343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82399-3ADC-8D69-8E30-20EAB84E6D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687967D-E774-4850-0683-1619494FFC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DDFD2-E4B8-4E50-930C-391E5620EC9A}" type="datetimeFigureOut">
              <a:rPr lang="en-US" smtClean="0"/>
              <a:t>5/16/2024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FD01AEB-E2B9-D080-FF57-D2A0AE9DCB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A3BAB13-5878-1CC9-73E2-63072A5DE6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1C606-B9A9-48B4-AF7F-FE4DE61BA3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9534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99DDB95-224E-EC7B-BC85-5884348B1F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DDFD2-E4B8-4E50-930C-391E5620EC9A}" type="datetimeFigureOut">
              <a:rPr lang="en-US" smtClean="0"/>
              <a:t>5/16/2024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A3005C8-22AA-76DB-4005-6B645D6821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804B1E-E198-9C9B-6816-A8BA7F7150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1C606-B9A9-48B4-AF7F-FE4DE61BA3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98276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164C6-D6C2-E3E6-F7DD-E46DB7E3F6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1105B7-2459-7251-FE54-9D8DC666DE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D68640-352C-9836-FA1D-5209B68E09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119E10-3935-F162-7161-C093744D63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DDFD2-E4B8-4E50-930C-391E5620EC9A}" type="datetimeFigureOut">
              <a:rPr lang="en-US" smtClean="0"/>
              <a:t>5/16/2024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EEE7D5-1FDE-4EC6-280B-9C8CF10F30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3A6A7B-1FCD-7433-29CA-D2D39B5819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1C606-B9A9-48B4-AF7F-FE4DE61BA3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087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2B8A8C-FD0E-7F24-0A45-F2CD0962D4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113DA26-3E42-46AB-1D7A-C976537D212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8994D1-6C1D-9F21-02DD-FD659E00F3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497982-FB9E-9385-1293-88E827C10C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DDFD2-E4B8-4E50-930C-391E5620EC9A}" type="datetimeFigureOut">
              <a:rPr lang="en-US" smtClean="0"/>
              <a:t>5/16/2024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FBECE2-86AB-6DA4-EC3F-9E9663A420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3CD937-6A58-9F82-586B-D3FB9C1C29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1C606-B9A9-48B4-AF7F-FE4DE61BA3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10684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004C2A-FEB2-F3FF-41D7-74A5E906AC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3EC3BD4-2DC8-75BA-6545-432C9890FC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575B98-89D5-44B2-8C6D-21D3C1E1EB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DDFD2-E4B8-4E50-930C-391E5620EC9A}" type="datetimeFigureOut">
              <a:rPr lang="en-US" smtClean="0"/>
              <a:t>5/16/2024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BC947D-9EC8-EBD6-C067-652C81520A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6EB225-7C1B-430E-3A99-AB13121D0C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1C606-B9A9-48B4-AF7F-FE4DE61BA3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28101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09B226-95E9-0CA7-F315-2D7B4EE516A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B57D0B4-89F0-079E-D3CE-AFC75D08B4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911CE2-8F29-DE2F-7983-3D66424549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DDFD2-E4B8-4E50-930C-391E5620EC9A}" type="datetimeFigureOut">
              <a:rPr lang="en-US" smtClean="0"/>
              <a:t>5/16/2024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79D085-4F22-6922-DFC9-E3359FD46A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360192-C9BA-3CDB-8EA7-84CD60963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1C606-B9A9-48B4-AF7F-FE4DE61BA3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5746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o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/>
              <a:t>2-line</a:t>
            </a:r>
            <a:br>
              <a:rPr lang="en-US"/>
            </a:br>
            <a:r>
              <a:rPr lang="en-US"/>
              <a:t>slide title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F6B12EF-84E9-E767-BCBD-ED76558DE53D}"/>
              </a:ext>
            </a:extLst>
          </p:cNvPr>
          <p:cNvSpPr/>
          <p:nvPr userDrawn="1"/>
        </p:nvSpPr>
        <p:spPr>
          <a:xfrm>
            <a:off x="0" y="0"/>
            <a:ext cx="12192000" cy="114300"/>
          </a:xfrm>
          <a:prstGeom prst="rect">
            <a:avLst/>
          </a:prstGeom>
          <a:gradFill>
            <a:gsLst>
              <a:gs pos="20000">
                <a:schemeClr val="accent4"/>
              </a:gs>
              <a:gs pos="100000">
                <a:schemeClr val="accent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</p:spTree>
    <p:extLst>
      <p:ext uri="{BB962C8B-B14F-4D97-AF65-F5344CB8AC3E}">
        <p14:creationId xmlns:p14="http://schemas.microsoft.com/office/powerpoint/2010/main" val="25888201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56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432833F-8C57-E07A-B3F1-A33A857FA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277933-0D72-B95D-9A0A-47412439C2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3EACD3-113F-7B5F-8D66-D3AAE219A1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9CDDFD2-E4B8-4E50-930C-391E5620EC9A}" type="datetimeFigureOut">
              <a:rPr lang="en-US" smtClean="0"/>
              <a:t>5/16/2024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A99619-A0BA-66D6-5A87-4A90AB8B4E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D40CC7-5353-7EBE-939A-266B0E6135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7C1C606-B9A9-48B4-AF7F-FE4DE61BA3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7319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68">
          <a:extLst>
            <a:ext uri="{FF2B5EF4-FFF2-40B4-BE49-F238E27FC236}">
              <a16:creationId xmlns:a16="http://schemas.microsoft.com/office/drawing/2014/main" id="{D17B9149-81EC-A228-E548-24585BB93B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851DA90-F88B-7DCD-94CE-775D39FFC69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639" r="24772"/>
          <a:stretch/>
        </p:blipFill>
        <p:spPr>
          <a:xfrm>
            <a:off x="3939540" y="1230420"/>
            <a:ext cx="4312920" cy="4316355"/>
          </a:xfrm>
          <a:prstGeom prst="ellipse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0035FEBA-3D9D-3C0F-3C8D-EAD4D8F74C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500" y="533401"/>
            <a:ext cx="11811000" cy="770709"/>
          </a:xfrm>
        </p:spPr>
        <p:txBody>
          <a:bodyPr>
            <a:normAutofit fontScale="90000"/>
          </a:bodyPr>
          <a:lstStyle/>
          <a:p>
            <a:r>
              <a:rPr lang="en-US" sz="2667">
                <a:latin typeface="Arial"/>
                <a:cs typeface="Arial"/>
                <a:sym typeface="Lato"/>
              </a:rPr>
              <a:t>Industry Solution #1: High Speed Bottling – </a:t>
            </a:r>
            <a:r>
              <a:rPr lang="en-US" sz="2667" err="1">
                <a:latin typeface="Arial"/>
                <a:cs typeface="Arial"/>
                <a:sym typeface="Lato"/>
              </a:rPr>
              <a:t>microstops</a:t>
            </a:r>
            <a:r>
              <a:rPr lang="en-US" sz="2667">
                <a:latin typeface="Arial"/>
                <a:cs typeface="Arial"/>
                <a:sym typeface="Lato"/>
              </a:rPr>
              <a:t>, throughput, energy</a:t>
            </a:r>
            <a:br>
              <a:rPr lang="en-US">
                <a:latin typeface="Arial"/>
                <a:cs typeface="Arial"/>
              </a:rPr>
            </a:br>
            <a:endParaRPr lang="en-US">
              <a:latin typeface="Arial"/>
              <a:cs typeface="Arial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10A7B09-238D-36B7-6066-8EF28393AF3B}"/>
              </a:ext>
            </a:extLst>
          </p:cNvPr>
          <p:cNvSpPr txBox="1"/>
          <p:nvPr/>
        </p:nvSpPr>
        <p:spPr>
          <a:xfrm>
            <a:off x="314911" y="6430603"/>
            <a:ext cx="1006928" cy="1282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noAutofit/>
          </a:bodyPr>
          <a:lstStyle/>
          <a:p>
            <a:pPr algn="ctr" defTabSz="410749" hangingPunct="0">
              <a:defRPr/>
            </a:pPr>
            <a:endParaRPr lang="en-US" sz="833" b="1" ker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Futura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5AECDEE3-F23A-4CD6-05C6-CFAF5EC06558}"/>
              </a:ext>
            </a:extLst>
          </p:cNvPr>
          <p:cNvSpPr txBox="1"/>
          <p:nvPr/>
        </p:nvSpPr>
        <p:spPr>
          <a:xfrm>
            <a:off x="8695063" y="1739972"/>
            <a:ext cx="1565732" cy="964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noAutofit/>
          </a:bodyPr>
          <a:lstStyle/>
          <a:p>
            <a:pPr defTabSz="410749" hangingPunct="0">
              <a:spcAft>
                <a:spcPts val="167"/>
              </a:spcAft>
              <a:defRPr/>
            </a:pPr>
            <a:r>
              <a:rPr lang="en-US" sz="917" b="1" kern="0">
                <a:solidFill>
                  <a:srgbClr val="00DCF8"/>
                </a:solidFill>
                <a:latin typeface="Arial" panose="020B0604020202020204" pitchFamily="34" charset="0"/>
                <a:cs typeface="Arial" panose="020B0604020202020204" pitchFamily="34" charset="0"/>
                <a:sym typeface="Futura"/>
              </a:rPr>
              <a:t>AI Application</a:t>
            </a:r>
          </a:p>
          <a:p>
            <a:pPr defTabSz="410749" hangingPunct="0">
              <a:spcAft>
                <a:spcPts val="250"/>
              </a:spcAft>
              <a:defRPr/>
            </a:pPr>
            <a:r>
              <a:rPr lang="en-US" sz="1333" b="1" kern="0" spc="-42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utura"/>
              </a:rPr>
              <a:t>Power Use</a:t>
            </a:r>
          </a:p>
          <a:p>
            <a:pPr defTabSz="410749" hangingPunct="0">
              <a:buClr>
                <a:srgbClr val="0D88F6"/>
              </a:buClr>
              <a:defRPr/>
            </a:pPr>
            <a:r>
              <a:rPr lang="en-US" sz="1000" kern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  <a:sym typeface="Futura"/>
              </a:rPr>
              <a:t>Optimize power use with a machine learning deployed on top of data foundation that has pre-blended power and manufacturing data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004C3352-80B0-1F53-0ADE-C6FBDF381670}"/>
              </a:ext>
            </a:extLst>
          </p:cNvPr>
          <p:cNvSpPr txBox="1"/>
          <p:nvPr/>
        </p:nvSpPr>
        <p:spPr>
          <a:xfrm>
            <a:off x="1534638" y="3236879"/>
            <a:ext cx="2013259" cy="964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noAutofit/>
          </a:bodyPr>
          <a:lstStyle/>
          <a:p>
            <a:pPr defTabSz="410749" hangingPunct="0">
              <a:spcAft>
                <a:spcPts val="167"/>
              </a:spcAft>
              <a:defRPr/>
            </a:pPr>
            <a:r>
              <a:rPr lang="en-US" sz="1000" b="1" kern="0">
                <a:solidFill>
                  <a:srgbClr val="00DCF8"/>
                </a:solidFill>
                <a:latin typeface="Arial" panose="020B0604020202020204" pitchFamily="34" charset="0"/>
                <a:cs typeface="Arial" panose="020B0604020202020204" pitchFamily="34" charset="0"/>
                <a:sym typeface="Futura"/>
              </a:rPr>
              <a:t>AI Application</a:t>
            </a:r>
          </a:p>
          <a:p>
            <a:pPr defTabSz="410749" hangingPunct="0">
              <a:spcAft>
                <a:spcPts val="250"/>
              </a:spcAft>
              <a:defRPr/>
            </a:pPr>
            <a:r>
              <a:rPr lang="en-US" sz="1333" b="1" kern="0" spc="-42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utura"/>
              </a:rPr>
              <a:t>Micro Stops</a:t>
            </a:r>
          </a:p>
          <a:p>
            <a:pPr defTabSz="410749" hangingPunct="0">
              <a:buClr>
                <a:srgbClr val="0D88F6"/>
              </a:buClr>
              <a:defRPr/>
            </a:pPr>
            <a:r>
              <a:rPr lang="en-US" sz="1000" kern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  <a:sym typeface="Futura"/>
              </a:rPr>
              <a:t>Alarm Analysis across the line using Machine Learning to identify the root cause</a:t>
            </a:r>
          </a:p>
          <a:p>
            <a:pPr marL="152394" indent="-152394" defTabSz="410749" hangingPunct="0">
              <a:buClr>
                <a:srgbClr val="0D88F6"/>
              </a:buClr>
              <a:buFont typeface="Arial" panose="020B0604020202020204" pitchFamily="34" charset="0"/>
              <a:buChar char="•"/>
              <a:defRPr/>
            </a:pPr>
            <a:endParaRPr lang="en-US" sz="1167" kern="0">
              <a:solidFill>
                <a:srgbClr val="555555"/>
              </a:solidFill>
              <a:latin typeface="Arial" panose="020B0604020202020204" pitchFamily="34" charset="0"/>
              <a:cs typeface="Arial" panose="020B0604020202020204" pitchFamily="34" charset="0"/>
              <a:sym typeface="Futura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CBEFDC17-907E-E3C3-644A-18485D3E5FC6}"/>
              </a:ext>
            </a:extLst>
          </p:cNvPr>
          <p:cNvSpPr txBox="1"/>
          <p:nvPr/>
        </p:nvSpPr>
        <p:spPr>
          <a:xfrm>
            <a:off x="8328729" y="3996937"/>
            <a:ext cx="1932067" cy="15498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noAutofit/>
          </a:bodyPr>
          <a:lstStyle/>
          <a:p>
            <a:pPr defTabSz="410749" hangingPunct="0">
              <a:spcAft>
                <a:spcPts val="167"/>
              </a:spcAft>
              <a:defRPr/>
            </a:pPr>
            <a:r>
              <a:rPr lang="en-US" sz="917" b="1" kern="0">
                <a:solidFill>
                  <a:srgbClr val="0D88F6"/>
                </a:solidFill>
                <a:latin typeface="Arial" panose="020B0604020202020204" pitchFamily="34" charset="0"/>
                <a:cs typeface="Arial" panose="020B0604020202020204" pitchFamily="34" charset="0"/>
                <a:sym typeface="Futura"/>
              </a:rPr>
              <a:t>Visualize &amp; Analyze</a:t>
            </a:r>
          </a:p>
          <a:p>
            <a:pPr defTabSz="410749" hangingPunct="0">
              <a:spcAft>
                <a:spcPts val="250"/>
              </a:spcAft>
              <a:defRPr/>
            </a:pPr>
            <a:r>
              <a:rPr lang="en-US" sz="1333" b="1" kern="0" spc="-42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utura"/>
              </a:rPr>
              <a:t>CO</a:t>
            </a:r>
            <a:r>
              <a:rPr lang="en-US" sz="1333" b="1" kern="0" spc="-42" baseline="-2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utura"/>
              </a:rPr>
              <a:t>2 </a:t>
            </a:r>
            <a:r>
              <a:rPr lang="en-US" sz="1333" b="1" kern="0" spc="-42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utura"/>
              </a:rPr>
              <a:t>footprint across the value chain</a:t>
            </a:r>
          </a:p>
          <a:p>
            <a:pPr defTabSz="410749" hangingPunct="0">
              <a:defRPr/>
            </a:pPr>
            <a:r>
              <a:rPr lang="en-US" sz="1000" kern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  <a:sym typeface="Futura"/>
              </a:rPr>
              <a:t>Real time CO</a:t>
            </a:r>
            <a:r>
              <a:rPr lang="en-US" sz="1000" kern="0" baseline="-2500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  <a:sym typeface="Futura"/>
              </a:rPr>
              <a:t>2 </a:t>
            </a:r>
            <a:r>
              <a:rPr lang="en-US" sz="1000" kern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  <a:sym typeface="Futura"/>
              </a:rPr>
              <a:t>footprint from the bottling lines combined with upstream operations</a:t>
            </a:r>
          </a:p>
          <a:p>
            <a:pPr defTabSz="410749" hangingPunct="0">
              <a:defRPr/>
            </a:pPr>
            <a:endParaRPr lang="en-US" sz="1000" kern="0">
              <a:solidFill>
                <a:srgbClr val="555555"/>
              </a:solidFill>
              <a:latin typeface="Arial" panose="020B0604020202020204" pitchFamily="34" charset="0"/>
              <a:cs typeface="Arial" panose="020B0604020202020204" pitchFamily="34" charset="0"/>
              <a:sym typeface="Futura"/>
            </a:endParaRPr>
          </a:p>
          <a:p>
            <a:pPr defTabSz="410749" hangingPunct="0">
              <a:defRPr/>
            </a:pPr>
            <a:endParaRPr lang="en-US" sz="1000" kern="0">
              <a:solidFill>
                <a:srgbClr val="555555"/>
              </a:solidFill>
              <a:latin typeface="Arial" panose="020B0604020202020204" pitchFamily="34" charset="0"/>
              <a:cs typeface="Arial" panose="020B0604020202020204" pitchFamily="34" charset="0"/>
              <a:sym typeface="Futura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D4D7F535-3AE3-B87F-34E3-D289DD4F04B1}"/>
              </a:ext>
            </a:extLst>
          </p:cNvPr>
          <p:cNvSpPr txBox="1"/>
          <p:nvPr/>
        </p:nvSpPr>
        <p:spPr>
          <a:xfrm>
            <a:off x="6033411" y="5624029"/>
            <a:ext cx="2661649" cy="641201"/>
          </a:xfrm>
          <a:prstGeom prst="rect">
            <a:avLst/>
          </a:prstGeom>
          <a:noFill/>
          <a:ln w="31750">
            <a:noFill/>
          </a:ln>
        </p:spPr>
        <p:txBody>
          <a:bodyPr wrap="square" lIns="0" tIns="0" rIns="0" bIns="0" rtlCol="0">
            <a:noAutofit/>
          </a:bodyPr>
          <a:lstStyle/>
          <a:p>
            <a:pPr defTabSz="410749" hangingPunct="0">
              <a:spcAft>
                <a:spcPts val="167"/>
              </a:spcAft>
              <a:defRPr/>
            </a:pPr>
            <a:r>
              <a:rPr lang="en-US" sz="917" b="1" kern="0">
                <a:solidFill>
                  <a:srgbClr val="00DCF8"/>
                </a:solidFill>
                <a:latin typeface="Arial" panose="020B0604020202020204" pitchFamily="34" charset="0"/>
                <a:cs typeface="Arial" panose="020B0604020202020204" pitchFamily="34" charset="0"/>
                <a:sym typeface="Futura"/>
              </a:rPr>
              <a:t>Co - Pilot</a:t>
            </a:r>
          </a:p>
          <a:p>
            <a:pPr defTabSz="410749" hangingPunct="0">
              <a:spcAft>
                <a:spcPts val="250"/>
              </a:spcAft>
              <a:defRPr/>
            </a:pPr>
            <a:r>
              <a:rPr lang="en-US" sz="1333" b="1" kern="0" spc="-42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utura"/>
              </a:rPr>
              <a:t>Ent</a:t>
            </a:r>
            <a:r>
              <a:rPr lang="en-US" sz="1333" b="1" spc="-42" err="1">
                <a:latin typeface="Arial" panose="020B0604020202020204" pitchFamily="34" charset="0"/>
                <a:cs typeface="Arial" panose="020B0604020202020204" pitchFamily="34" charset="0"/>
              </a:rPr>
              <a:t>erprise</a:t>
            </a:r>
            <a:r>
              <a:rPr lang="en-US" sz="1333" b="1" spc="-42">
                <a:latin typeface="Arial" panose="020B0604020202020204" pitchFamily="34" charset="0"/>
                <a:cs typeface="Arial" panose="020B0604020202020204" pitchFamily="34" charset="0"/>
              </a:rPr>
              <a:t> use cases</a:t>
            </a:r>
            <a:endParaRPr lang="en-US" sz="1333" b="1" kern="0" spc="-42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Futura"/>
            </a:endParaRPr>
          </a:p>
          <a:p>
            <a:pPr defTabSz="410749" hangingPunct="0">
              <a:buClr>
                <a:srgbClr val="0D88F6"/>
              </a:buClr>
              <a:defRPr/>
            </a:pPr>
            <a:r>
              <a:rPr lang="en-US" sz="1000" kern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  <a:sym typeface="Futura"/>
              </a:rPr>
              <a:t>Leverage manufacturing data to develop co – pilots for enterprise wide use cases. Example: Marketing, Supply Chain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A4D6D1FE-C4DF-295F-BFF7-68F986914C96}"/>
              </a:ext>
            </a:extLst>
          </p:cNvPr>
          <p:cNvSpPr txBox="1"/>
          <p:nvPr/>
        </p:nvSpPr>
        <p:spPr>
          <a:xfrm>
            <a:off x="1577968" y="4732059"/>
            <a:ext cx="2339603" cy="1154163"/>
          </a:xfrm>
          <a:prstGeom prst="rect">
            <a:avLst/>
          </a:prstGeom>
          <a:noFill/>
          <a:ln w="31750">
            <a:noFill/>
          </a:ln>
        </p:spPr>
        <p:txBody>
          <a:bodyPr wrap="square" lIns="0" tIns="0" rIns="0" bIns="0" rtlCol="0">
            <a:noAutofit/>
          </a:bodyPr>
          <a:lstStyle/>
          <a:p>
            <a:pPr defTabSz="410749" hangingPunct="0">
              <a:spcAft>
                <a:spcPts val="167"/>
              </a:spcAft>
              <a:defRPr/>
            </a:pPr>
            <a:r>
              <a:rPr lang="en-US" sz="917" b="1" kern="0">
                <a:solidFill>
                  <a:srgbClr val="0D88F6"/>
                </a:solidFill>
                <a:latin typeface="Arial" panose="020B0604020202020204" pitchFamily="34" charset="0"/>
                <a:cs typeface="Arial" panose="020B0604020202020204" pitchFamily="34" charset="0"/>
                <a:sym typeface="Futura"/>
              </a:rPr>
              <a:t>Visualize &amp; Analyze</a:t>
            </a:r>
          </a:p>
          <a:p>
            <a:pPr defTabSz="410749" hangingPunct="0">
              <a:spcAft>
                <a:spcPts val="250"/>
              </a:spcAft>
              <a:defRPr/>
            </a:pPr>
            <a:r>
              <a:rPr lang="en-US" sz="1333" b="1" kern="0" spc="-42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utura"/>
              </a:rPr>
              <a:t>Operator Workflow</a:t>
            </a:r>
          </a:p>
          <a:p>
            <a:pPr defTabSz="410749" hangingPunct="0">
              <a:defRPr/>
            </a:pPr>
            <a:r>
              <a:rPr lang="en-US" sz="1000" kern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  <a:sym typeface="Futura"/>
              </a:rPr>
              <a:t>Automate workflow of operator activities with Power Platform and contextualize information back with Sight Machine</a:t>
            </a:r>
          </a:p>
          <a:p>
            <a:pPr defTabSz="410749" hangingPunct="0">
              <a:defRPr/>
            </a:pPr>
            <a:endParaRPr lang="en-US" sz="1000" kern="0">
              <a:solidFill>
                <a:srgbClr val="555555"/>
              </a:solidFill>
              <a:latin typeface="Arial" panose="020B0604020202020204" pitchFamily="34" charset="0"/>
              <a:cs typeface="Arial" panose="020B0604020202020204" pitchFamily="34" charset="0"/>
              <a:sym typeface="Futura"/>
            </a:endParaRPr>
          </a:p>
          <a:p>
            <a:pPr defTabSz="410749" hangingPunct="0">
              <a:defRPr/>
            </a:pPr>
            <a:endParaRPr lang="en-US" sz="1000" kern="0">
              <a:solidFill>
                <a:srgbClr val="555555"/>
              </a:solidFill>
              <a:latin typeface="Arial" panose="020B0604020202020204" pitchFamily="34" charset="0"/>
              <a:cs typeface="Arial" panose="020B0604020202020204" pitchFamily="34" charset="0"/>
              <a:sym typeface="Futura"/>
            </a:endParaRPr>
          </a:p>
          <a:p>
            <a:pPr defTabSz="410749" hangingPunct="0">
              <a:defRPr/>
            </a:pPr>
            <a:endParaRPr lang="en-US" sz="1000" kern="0">
              <a:solidFill>
                <a:srgbClr val="555555"/>
              </a:solidFill>
              <a:latin typeface="Arial" panose="020B0604020202020204" pitchFamily="34" charset="0"/>
              <a:cs typeface="Arial" panose="020B0604020202020204" pitchFamily="34" charset="0"/>
              <a:sym typeface="Futura"/>
            </a:endParaRPr>
          </a:p>
        </p:txBody>
      </p: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4F960E33-BC41-26EF-5C17-2F4A8C515210}"/>
              </a:ext>
            </a:extLst>
          </p:cNvPr>
          <p:cNvCxnSpPr>
            <a:cxnSpLocks/>
            <a:endCxn id="61" idx="2"/>
          </p:cNvCxnSpPr>
          <p:nvPr/>
        </p:nvCxnSpPr>
        <p:spPr>
          <a:xfrm flipV="1">
            <a:off x="6145763" y="4479801"/>
            <a:ext cx="0" cy="1134412"/>
          </a:xfrm>
          <a:prstGeom prst="straightConnector1">
            <a:avLst/>
          </a:prstGeom>
          <a:ln w="12700" cap="rnd">
            <a:solidFill>
              <a:schemeClr val="bg1">
                <a:lumMod val="7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Rounded Rectangle 56">
            <a:extLst>
              <a:ext uri="{FF2B5EF4-FFF2-40B4-BE49-F238E27FC236}">
                <a16:creationId xmlns:a16="http://schemas.microsoft.com/office/drawing/2014/main" id="{216FCD13-83FE-CE19-2312-A7A9390FFF98}"/>
              </a:ext>
            </a:extLst>
          </p:cNvPr>
          <p:cNvSpPr/>
          <p:nvPr/>
        </p:nvSpPr>
        <p:spPr>
          <a:xfrm>
            <a:off x="4635112" y="3496383"/>
            <a:ext cx="89065" cy="89065"/>
          </a:xfrm>
          <a:prstGeom prst="roundRect">
            <a:avLst/>
          </a:prstGeom>
          <a:solidFill>
            <a:schemeClr val="accent4"/>
          </a:solidFill>
          <a:ln>
            <a:solidFill>
              <a:schemeClr val="bg1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10749" hangingPunct="0">
              <a:defRPr/>
            </a:pPr>
            <a:endParaRPr lang="en-US" sz="2500" kern="0">
              <a:solidFill>
                <a:srgbClr val="FFFFFF"/>
              </a:solidFill>
              <a:latin typeface="Arial" panose="020B0604020202020204"/>
              <a:sym typeface="Futura"/>
            </a:endParaRPr>
          </a:p>
        </p:txBody>
      </p:sp>
      <p:sp>
        <p:nvSpPr>
          <p:cNvPr id="61" name="Rounded Rectangle 60">
            <a:extLst>
              <a:ext uri="{FF2B5EF4-FFF2-40B4-BE49-F238E27FC236}">
                <a16:creationId xmlns:a16="http://schemas.microsoft.com/office/drawing/2014/main" id="{1523C982-CC3B-6B06-345F-82BBD6B8267F}"/>
              </a:ext>
            </a:extLst>
          </p:cNvPr>
          <p:cNvSpPr/>
          <p:nvPr/>
        </p:nvSpPr>
        <p:spPr>
          <a:xfrm>
            <a:off x="6101230" y="4390736"/>
            <a:ext cx="89065" cy="89065"/>
          </a:xfrm>
          <a:prstGeom prst="roundRect">
            <a:avLst/>
          </a:prstGeom>
          <a:solidFill>
            <a:schemeClr val="accent4"/>
          </a:solidFill>
          <a:ln>
            <a:solidFill>
              <a:schemeClr val="bg1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10749" hangingPunct="0">
              <a:defRPr/>
            </a:pPr>
            <a:endParaRPr lang="en-US" sz="2500" kern="0">
              <a:solidFill>
                <a:srgbClr val="FFFFFF"/>
              </a:solidFill>
              <a:latin typeface="Arial" panose="020B0604020202020204"/>
              <a:sym typeface="Futura"/>
            </a:endParaRPr>
          </a:p>
        </p:txBody>
      </p:sp>
      <p:cxnSp>
        <p:nvCxnSpPr>
          <p:cNvPr id="5387" name="Straight Arrow Connector 5386">
            <a:extLst>
              <a:ext uri="{FF2B5EF4-FFF2-40B4-BE49-F238E27FC236}">
                <a16:creationId xmlns:a16="http://schemas.microsoft.com/office/drawing/2014/main" id="{59254D80-95B2-1E9F-2A49-3B0634B9A059}"/>
              </a:ext>
            </a:extLst>
          </p:cNvPr>
          <p:cNvCxnSpPr>
            <a:cxnSpLocks/>
            <a:endCxn id="57" idx="1"/>
          </p:cNvCxnSpPr>
          <p:nvPr/>
        </p:nvCxnSpPr>
        <p:spPr>
          <a:xfrm>
            <a:off x="2779828" y="3540915"/>
            <a:ext cx="1855284" cy="0"/>
          </a:xfrm>
          <a:prstGeom prst="straightConnector1">
            <a:avLst/>
          </a:prstGeom>
          <a:ln w="12700" cap="rnd">
            <a:solidFill>
              <a:schemeClr val="bg1">
                <a:lumMod val="7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13" name="Rounded Rectangle 5412">
            <a:extLst>
              <a:ext uri="{FF2B5EF4-FFF2-40B4-BE49-F238E27FC236}">
                <a16:creationId xmlns:a16="http://schemas.microsoft.com/office/drawing/2014/main" id="{BF2D93DB-5370-7AA3-376C-530C70639BED}"/>
              </a:ext>
            </a:extLst>
          </p:cNvPr>
          <p:cNvSpPr/>
          <p:nvPr/>
        </p:nvSpPr>
        <p:spPr>
          <a:xfrm>
            <a:off x="7385817" y="2003390"/>
            <a:ext cx="89065" cy="89065"/>
          </a:xfrm>
          <a:prstGeom prst="roundRect">
            <a:avLst/>
          </a:prstGeom>
          <a:solidFill>
            <a:schemeClr val="accent4"/>
          </a:solidFill>
          <a:ln>
            <a:solidFill>
              <a:schemeClr val="bg1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10749" hangingPunct="0">
              <a:defRPr/>
            </a:pPr>
            <a:endParaRPr lang="en-US" sz="2500" kern="0">
              <a:solidFill>
                <a:srgbClr val="FFFFFF"/>
              </a:solidFill>
              <a:latin typeface="Arial" panose="020B0604020202020204"/>
              <a:sym typeface="Futura"/>
            </a:endParaRPr>
          </a:p>
        </p:txBody>
      </p:sp>
      <p:cxnSp>
        <p:nvCxnSpPr>
          <p:cNvPr id="5414" name="Straight Arrow Connector 5413">
            <a:extLst>
              <a:ext uri="{FF2B5EF4-FFF2-40B4-BE49-F238E27FC236}">
                <a16:creationId xmlns:a16="http://schemas.microsoft.com/office/drawing/2014/main" id="{1D14F097-9867-276C-BB9E-D6BF516C52ED}"/>
              </a:ext>
            </a:extLst>
          </p:cNvPr>
          <p:cNvCxnSpPr>
            <a:cxnSpLocks/>
            <a:endCxn id="5413" idx="3"/>
          </p:cNvCxnSpPr>
          <p:nvPr/>
        </p:nvCxnSpPr>
        <p:spPr>
          <a:xfrm flipH="1">
            <a:off x="7474882" y="2047923"/>
            <a:ext cx="1099783" cy="0"/>
          </a:xfrm>
          <a:prstGeom prst="straightConnector1">
            <a:avLst/>
          </a:prstGeom>
          <a:ln w="12700" cap="rnd">
            <a:solidFill>
              <a:schemeClr val="bg1">
                <a:lumMod val="7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17" name="Rounded Rectangle 5416">
            <a:extLst>
              <a:ext uri="{FF2B5EF4-FFF2-40B4-BE49-F238E27FC236}">
                <a16:creationId xmlns:a16="http://schemas.microsoft.com/office/drawing/2014/main" id="{96A62F67-153E-A60D-5350-B0AB2AACE704}"/>
              </a:ext>
            </a:extLst>
          </p:cNvPr>
          <p:cNvSpPr/>
          <p:nvPr/>
        </p:nvSpPr>
        <p:spPr>
          <a:xfrm>
            <a:off x="7896704" y="3368272"/>
            <a:ext cx="89065" cy="89065"/>
          </a:xfrm>
          <a:prstGeom prst="roundRect">
            <a:avLst/>
          </a:prstGeom>
          <a:solidFill>
            <a:schemeClr val="accent1"/>
          </a:solidFill>
          <a:ln>
            <a:solidFill>
              <a:schemeClr val="bg1"/>
            </a:solidFill>
          </a:ln>
          <a:effectLst>
            <a:glow rad="228600">
              <a:schemeClr val="accent1">
                <a:alpha val="20449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10749" hangingPunct="0">
              <a:defRPr/>
            </a:pPr>
            <a:endParaRPr lang="en-US" sz="2500" kern="0">
              <a:solidFill>
                <a:srgbClr val="FFFFFF"/>
              </a:solidFill>
              <a:latin typeface="Arial" panose="020B0604020202020204"/>
              <a:sym typeface="Futura"/>
            </a:endParaRPr>
          </a:p>
        </p:txBody>
      </p:sp>
      <p:cxnSp>
        <p:nvCxnSpPr>
          <p:cNvPr id="5418" name="Elbow Connector 5417">
            <a:extLst>
              <a:ext uri="{FF2B5EF4-FFF2-40B4-BE49-F238E27FC236}">
                <a16:creationId xmlns:a16="http://schemas.microsoft.com/office/drawing/2014/main" id="{A5F8BF86-15A7-C8F3-A0C0-97FC65FA7308}"/>
              </a:ext>
            </a:extLst>
          </p:cNvPr>
          <p:cNvCxnSpPr>
            <a:cxnSpLocks/>
            <a:stCxn id="5417" idx="2"/>
          </p:cNvCxnSpPr>
          <p:nvPr/>
        </p:nvCxnSpPr>
        <p:spPr>
          <a:xfrm rot="16200000" flipH="1">
            <a:off x="7661704" y="3736869"/>
            <a:ext cx="847598" cy="288532"/>
          </a:xfrm>
          <a:prstGeom prst="bentConnector2">
            <a:avLst/>
          </a:prstGeom>
          <a:ln w="12700" cap="rnd">
            <a:solidFill>
              <a:schemeClr val="bg1">
                <a:lumMod val="7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21" name="Rounded Rectangle 5420">
            <a:extLst>
              <a:ext uri="{FF2B5EF4-FFF2-40B4-BE49-F238E27FC236}">
                <a16:creationId xmlns:a16="http://schemas.microsoft.com/office/drawing/2014/main" id="{DB2B4DBC-E7FF-DBB4-6605-8A339315D7FB}"/>
              </a:ext>
            </a:extLst>
          </p:cNvPr>
          <p:cNvSpPr/>
          <p:nvPr/>
        </p:nvSpPr>
        <p:spPr>
          <a:xfrm>
            <a:off x="4278098" y="4216755"/>
            <a:ext cx="89065" cy="89065"/>
          </a:xfrm>
          <a:prstGeom prst="roundRect">
            <a:avLst/>
          </a:prstGeom>
          <a:solidFill>
            <a:schemeClr val="accent1"/>
          </a:solidFill>
          <a:ln>
            <a:solidFill>
              <a:schemeClr val="bg1"/>
            </a:solidFill>
          </a:ln>
          <a:effectLst>
            <a:glow rad="228600">
              <a:schemeClr val="accent1">
                <a:alpha val="20449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10749" hangingPunct="0">
              <a:defRPr/>
            </a:pPr>
            <a:endParaRPr lang="en-US" sz="2500" kern="0">
              <a:solidFill>
                <a:srgbClr val="FFFFFF"/>
              </a:solidFill>
              <a:latin typeface="Arial" panose="020B0604020202020204"/>
              <a:sym typeface="Futura"/>
            </a:endParaRPr>
          </a:p>
        </p:txBody>
      </p:sp>
      <p:cxnSp>
        <p:nvCxnSpPr>
          <p:cNvPr id="5423" name="Elbow Connector 5422">
            <a:extLst>
              <a:ext uri="{FF2B5EF4-FFF2-40B4-BE49-F238E27FC236}">
                <a16:creationId xmlns:a16="http://schemas.microsoft.com/office/drawing/2014/main" id="{24E8CD8B-2DB2-43B3-EF77-5B9B0A5E8F35}"/>
              </a:ext>
            </a:extLst>
          </p:cNvPr>
          <p:cNvCxnSpPr>
            <a:cxnSpLocks/>
            <a:stCxn id="5421" idx="2"/>
          </p:cNvCxnSpPr>
          <p:nvPr/>
        </p:nvCxnSpPr>
        <p:spPr>
          <a:xfrm rot="5400000">
            <a:off x="3130838" y="3824487"/>
            <a:ext cx="710460" cy="1673127"/>
          </a:xfrm>
          <a:prstGeom prst="bentConnector2">
            <a:avLst/>
          </a:prstGeom>
          <a:ln w="12700" cap="rnd">
            <a:solidFill>
              <a:schemeClr val="bg1">
                <a:lumMod val="7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8A61E58E-D300-D85C-16B9-7AF8F038DAFF}"/>
              </a:ext>
            </a:extLst>
          </p:cNvPr>
          <p:cNvSpPr txBox="1"/>
          <p:nvPr/>
        </p:nvSpPr>
        <p:spPr>
          <a:xfrm>
            <a:off x="1958820" y="1703060"/>
            <a:ext cx="2013259" cy="964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noAutofit/>
          </a:bodyPr>
          <a:lstStyle/>
          <a:p>
            <a:pPr defTabSz="410749" hangingPunct="0">
              <a:spcAft>
                <a:spcPts val="167"/>
              </a:spcAft>
              <a:defRPr/>
            </a:pPr>
            <a:r>
              <a:rPr lang="en-US" sz="917" b="1" kern="0">
                <a:solidFill>
                  <a:srgbClr val="0D88F6"/>
                </a:solidFill>
                <a:latin typeface="Arial" panose="020B0604020202020204" pitchFamily="34" charset="0"/>
                <a:cs typeface="Arial" panose="020B0604020202020204" pitchFamily="34" charset="0"/>
                <a:sym typeface="Futura"/>
              </a:rPr>
              <a:t>Visualize &amp; Analyze</a:t>
            </a:r>
          </a:p>
          <a:p>
            <a:pPr defTabSz="410749" hangingPunct="0">
              <a:spcAft>
                <a:spcPts val="250"/>
              </a:spcAft>
              <a:defRPr/>
            </a:pPr>
            <a:r>
              <a:rPr lang="en-US" sz="1333" b="1" kern="0" spc="-42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utura"/>
              </a:rPr>
              <a:t>Machine Efficiency</a:t>
            </a:r>
          </a:p>
          <a:p>
            <a:pPr defTabSz="410749" hangingPunct="0">
              <a:defRPr/>
            </a:pPr>
            <a:r>
              <a:rPr lang="en-US" sz="1000" kern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  <a:sym typeface="Futura"/>
              </a:rPr>
              <a:t>Throughput Improvement by access to efficiencies in real time using Sight Machine data flowing into 3D Scenes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90A9EE59-5C14-06D8-8AC5-0D2B314EF16D}"/>
              </a:ext>
            </a:extLst>
          </p:cNvPr>
          <p:cNvSpPr/>
          <p:nvPr/>
        </p:nvSpPr>
        <p:spPr>
          <a:xfrm>
            <a:off x="4893322" y="1941098"/>
            <a:ext cx="89065" cy="89065"/>
          </a:xfrm>
          <a:prstGeom prst="roundRect">
            <a:avLst/>
          </a:prstGeom>
          <a:solidFill>
            <a:schemeClr val="accent4"/>
          </a:solidFill>
          <a:ln>
            <a:solidFill>
              <a:schemeClr val="bg1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10749" hangingPunct="0">
              <a:defRPr/>
            </a:pPr>
            <a:endParaRPr lang="en-US" sz="2500" kern="0">
              <a:solidFill>
                <a:srgbClr val="FFFFFF"/>
              </a:solidFill>
              <a:latin typeface="Arial" panose="020B0604020202020204"/>
              <a:sym typeface="Futura"/>
            </a:endParaRP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E98C1F4D-6E23-0A6F-88D0-0F80762B0E3D}"/>
              </a:ext>
            </a:extLst>
          </p:cNvPr>
          <p:cNvCxnSpPr>
            <a:cxnSpLocks/>
            <a:endCxn id="14" idx="1"/>
          </p:cNvCxnSpPr>
          <p:nvPr/>
        </p:nvCxnSpPr>
        <p:spPr>
          <a:xfrm>
            <a:off x="3038038" y="1985631"/>
            <a:ext cx="1855284" cy="0"/>
          </a:xfrm>
          <a:prstGeom prst="straightConnector1">
            <a:avLst/>
          </a:prstGeom>
          <a:ln w="12700" cap="rnd">
            <a:solidFill>
              <a:schemeClr val="bg1">
                <a:lumMod val="7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C3713DDE-0BD5-B606-E254-D1EE13B08AF5}"/>
              </a:ext>
            </a:extLst>
          </p:cNvPr>
          <p:cNvSpPr txBox="1"/>
          <p:nvPr/>
        </p:nvSpPr>
        <p:spPr>
          <a:xfrm>
            <a:off x="0" y="6505994"/>
            <a:ext cx="12123963" cy="26437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defTabSz="410749" hangingPunct="0">
              <a:defRPr/>
            </a:pPr>
            <a:r>
              <a:rPr lang="en-US" sz="1167" b="1" i="1" kern="0">
                <a:solidFill>
                  <a:srgbClr val="0D88F6"/>
                </a:solidFill>
                <a:latin typeface="Futura"/>
                <a:cs typeface="Futura"/>
                <a:sym typeface="Futura"/>
              </a:rPr>
              <a:t>Potential Targets:</a:t>
            </a:r>
            <a:r>
              <a:rPr lang="en-US" sz="1167" i="1" kern="0">
                <a:solidFill>
                  <a:srgbClr val="555555"/>
                </a:solidFill>
                <a:latin typeface="Futura"/>
                <a:cs typeface="Futura"/>
                <a:sym typeface="Futura"/>
              </a:rPr>
              <a:t>– ~10,000 bottling lines with 950 plants just within the Coca – Cola bottling ecosystem</a:t>
            </a:r>
          </a:p>
        </p:txBody>
      </p:sp>
    </p:spTree>
    <p:extLst>
      <p:ext uri="{BB962C8B-B14F-4D97-AF65-F5344CB8AC3E}">
        <p14:creationId xmlns:p14="http://schemas.microsoft.com/office/powerpoint/2010/main" val="37868435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CE972AB337DA24C954C86CC2235A254" ma:contentTypeVersion="13" ma:contentTypeDescription="Create a new document." ma:contentTypeScope="" ma:versionID="d0e53b00c9036944e5b8fbd97190f70c">
  <xsd:schema xmlns:xsd="http://www.w3.org/2001/XMLSchema" xmlns:xs="http://www.w3.org/2001/XMLSchema" xmlns:p="http://schemas.microsoft.com/office/2006/metadata/properties" xmlns:ns3="3b71d6c6-54e4-42bd-8d57-63fb587b897f" xmlns:ns4="5921fea9-15a8-4790-9ca2-637f460f1fb8" targetNamespace="http://schemas.microsoft.com/office/2006/metadata/properties" ma:root="true" ma:fieldsID="5d83788bcd28d67564fd641636492a64" ns3:_="" ns4:_="">
    <xsd:import namespace="3b71d6c6-54e4-42bd-8d57-63fb587b897f"/>
    <xsd:import namespace="5921fea9-15a8-4790-9ca2-637f460f1fb8"/>
    <xsd:element name="properties">
      <xsd:complexType>
        <xsd:sequence>
          <xsd:element name="documentManagement">
            <xsd:complexType>
              <xsd:all>
                <xsd:element ref="ns3:_activity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DateTaken" minOccurs="0"/>
                <xsd:element ref="ns3:MediaServiceObjectDetectorVersions" minOccurs="0"/>
                <xsd:element ref="ns3:MediaServiceSystemTags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b71d6c6-54e4-42bd-8d57-63fb587b897f" elementFormDefault="qualified">
    <xsd:import namespace="http://schemas.microsoft.com/office/2006/documentManagement/types"/>
    <xsd:import namespace="http://schemas.microsoft.com/office/infopath/2007/PartnerControls"/>
    <xsd:element name="_activity" ma:index="8" nillable="true" ma:displayName="_activity" ma:hidden="true" ma:internalName="_activity">
      <xsd:simpleType>
        <xsd:restriction base="dms:Note"/>
      </xsd:simpleType>
    </xsd:element>
    <xsd:element name="MediaServiceMetadata" ma:index="12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17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921fea9-15a8-4790-9ca2-637f460f1fb8" elementFormDefault="qualified">
    <xsd:import namespace="http://schemas.microsoft.com/office/2006/documentManagement/types"/>
    <xsd:import namespace="http://schemas.microsoft.com/office/infopath/2007/PartnerControls"/>
    <xsd:element name="SharedWithUsers" ma:index="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1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3b71d6c6-54e4-42bd-8d57-63fb587b897f" xsi:nil="true"/>
  </documentManagement>
</p:properties>
</file>

<file path=customXml/itemProps1.xml><?xml version="1.0" encoding="utf-8"?>
<ds:datastoreItem xmlns:ds="http://schemas.openxmlformats.org/officeDocument/2006/customXml" ds:itemID="{BBDDC720-C4C6-4C7F-B77A-8A3E7132029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b71d6c6-54e4-42bd-8d57-63fb587b897f"/>
    <ds:schemaRef ds:uri="5921fea9-15a8-4790-9ca2-637f460f1fb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1ADAD12-EC5F-4FE0-AB5C-5E8C9D6E293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1225476-A959-4BE3-8278-3DD7129146FC}">
  <ds:schemaRefs>
    <ds:schemaRef ds:uri="http://schemas.microsoft.com/office/2006/documentManagement/types"/>
    <ds:schemaRef ds:uri="http://schemas.microsoft.com/office/infopath/2007/PartnerControls"/>
    <ds:schemaRef ds:uri="http://schemas.microsoft.com/office/2006/metadata/properties"/>
    <ds:schemaRef ds:uri="http://purl.org/dc/dcmitype/"/>
    <ds:schemaRef ds:uri="3b71d6c6-54e4-42bd-8d57-63fb587b897f"/>
    <ds:schemaRef ds:uri="http://purl.org/dc/terms/"/>
    <ds:schemaRef ds:uri="5921fea9-15a8-4790-9ca2-637f460f1fb8"/>
    <ds:schemaRef ds:uri="http://schemas.openxmlformats.org/package/2006/metadata/core-properties"/>
    <ds:schemaRef ds:uri="http://www.w3.org/XML/1998/namespace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163</Words>
  <Application>Microsoft Office PowerPoint</Application>
  <PresentationFormat>Widescreen</PresentationFormat>
  <Paragraphs>21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Aptos</vt:lpstr>
      <vt:lpstr>Aptos Display</vt:lpstr>
      <vt:lpstr>Arial</vt:lpstr>
      <vt:lpstr>Futura</vt:lpstr>
      <vt:lpstr>Lato</vt:lpstr>
      <vt:lpstr>Office Theme</vt:lpstr>
      <vt:lpstr>Industry Solution #1: High Speed Bottling – microstops, throughput, energy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Trisha Keller</dc:creator>
  <cp:lastModifiedBy>Trisha Keller</cp:lastModifiedBy>
  <cp:revision>2</cp:revision>
  <dcterms:created xsi:type="dcterms:W3CDTF">2024-05-16T10:50:32Z</dcterms:created>
  <dcterms:modified xsi:type="dcterms:W3CDTF">2024-05-16T10:51:29Z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2693EB49-F22E-40D4-8277-D1B2D7D01B78</vt:lpwstr>
  </property>
  <property fmtid="{D5CDD505-2E9C-101B-9397-08002B2CF9AE}" pid="3" name="ArticulatePath">
    <vt:lpwstr>Presentation3</vt:lpwstr>
  </property>
  <property fmtid="{D5CDD505-2E9C-101B-9397-08002B2CF9AE}" pid="4" name="ContentTypeId">
    <vt:lpwstr>0x0101004CE972AB337DA24C954C86CC2235A254</vt:lpwstr>
  </property>
</Properties>
</file>